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898"/>
    <a:srgbClr val="FDBFA4"/>
    <a:srgbClr val="FFC295"/>
    <a:srgbClr val="FFB88C"/>
    <a:srgbClr val="E39DA9"/>
    <a:srgbClr val="FFAFBD"/>
    <a:srgbClr val="DE6262"/>
    <a:srgbClr val="9F4546"/>
    <a:srgbClr val="EC6F66"/>
    <a:srgbClr val="FFC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/>
    <p:restoredTop sz="94721"/>
  </p:normalViewPr>
  <p:slideViewPr>
    <p:cSldViewPr snapToGrid="0" snapToObjects="1">
      <p:cViewPr varScale="1">
        <p:scale>
          <a:sx n="140" d="100"/>
          <a:sy n="140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277B-5B49-694B-BACF-F5CE583E790D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996F2-84A0-A547-ACAE-943C43663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4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996F2-84A0-A547-ACAE-943C436630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8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996F2-84A0-A547-ACAE-943C436630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1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996F2-84A0-A547-ACAE-943C436630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BD78-A537-C34B-AABD-FE1EE4ABA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B58AE-DA7D-3B4D-9A7D-C2A2CE6A5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A98AC-C2FF-9745-9890-577FF706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98A5-1BAB-F443-ADF0-D709C4536D94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DBE5-3CC6-064C-8E87-DB614DFF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24C2-C26F-E542-85CD-3DE8117A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522E-28B4-7B41-854F-8A1A1BB5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73084-5B49-7145-BA36-06F488248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71266-988B-8D46-A13B-6166C8345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7DB9E-CFF8-494F-8CD0-70D5C1005B5F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C8C3-C414-E840-8B16-959C4409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1BCAB-DE9D-4B4F-97C0-2AAD2A21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9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2E9338-EA97-884F-9A9F-4B88B1C4C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4C36F-7A59-E849-956D-8D056F8B2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0E5A8-046E-BB49-9213-9C6DCFD9E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BC51F-AEBF-1343-BD30-AE88B6147A1E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86F6D-995E-004D-A8A2-0591BD76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05C78-9D58-9944-AF0C-FC9BD8F7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4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33A5-7C27-4742-AF38-A9657CEA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334E-85D6-9946-95D9-B2C1E36D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0A4BE-5547-FA41-ABB8-76A38F35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0545-C88E-9A4E-8E30-6D42DDAFB1E2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1A95-0D79-784E-AD0C-89B15517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0ACE-D6C5-9C4A-9075-D7660D59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75FA-5E55-4A48-98F7-319050F1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38D5E-3986-C644-8DBF-8B8903FC7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8133-E712-8849-A87A-DDDD45259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BFC1-E5AF-6844-8B1D-A1F41BE1809B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D2CE8-232E-AF41-8888-C19E6269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07CF1-D3C9-4A46-AA47-7DE1DD7C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4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A611-4B29-B64A-B7C3-CFEF487F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3BE8F-6B2A-BC47-9BEE-9EFB0637D0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E03AB-3072-E747-9114-063FF649A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26CD2-FDB4-B94D-ACB3-3D308E64E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BBC5B-6E90-FB4C-82B2-A2E68DBED449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C5581-E9F3-0840-B776-A2792E768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1CC6B-7152-E147-8F79-EA45ABAA9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3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6D83-6A80-834E-98C2-86BBF9E52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91D4C-4034-8043-9196-97F14C2E6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A90B1-2C15-B84E-B243-55FB9C35F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1CDAE-3FCE-DD42-906F-E45B94DF5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CCAD1-3B6B-844E-9DF0-39A1110C7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587848-714E-D245-8C67-09C768F4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E1E3-DA5F-914A-AE4A-E409B1860547}" type="datetime1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5903B-B0E4-FB47-910A-E7EDD4A6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714EA-0A99-054B-8C61-CCB68D78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8532-BD29-BE4D-A4C5-E6B83099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556AB-B78C-D240-B53C-53744F91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78259-1DA5-4B42-A7D3-B85F9E02E281}" type="datetime1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4A8E3-5342-6148-8F41-7E2AA3C20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E55DA-20F8-EE44-A1F7-A3F03C36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9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F2820A-814A-5D46-9B7C-EE5DB5C59D90}"/>
              </a:ext>
            </a:extLst>
          </p:cNvPr>
          <p:cNvSpPr/>
          <p:nvPr userDrawn="1"/>
        </p:nvSpPr>
        <p:spPr>
          <a:xfrm>
            <a:off x="-119866" y="6356347"/>
            <a:ext cx="12431730" cy="552628"/>
          </a:xfrm>
          <a:prstGeom prst="roundRect">
            <a:avLst/>
          </a:prstGeom>
          <a:solidFill>
            <a:srgbClr val="DE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71636-9106-5945-9FA0-BC4CEC86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8421" y="6450100"/>
            <a:ext cx="27432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 Next" panose="020B0503020202020204" pitchFamily="34" charset="0"/>
              </a:defRPr>
            </a:lvl1pPr>
          </a:lstStyle>
          <a:p>
            <a:fld id="{F43771AF-D8BA-6445-8E41-FFFFEA74A0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910EBF98-69AA-CD43-8657-3CA722F310A2}"/>
              </a:ext>
            </a:extLst>
          </p:cNvPr>
          <p:cNvSpPr txBox="1">
            <a:spLocks/>
          </p:cNvSpPr>
          <p:nvPr userDrawn="1"/>
        </p:nvSpPr>
        <p:spPr>
          <a:xfrm>
            <a:off x="86473" y="6450100"/>
            <a:ext cx="11935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kern="1200">
                <a:solidFill>
                  <a:schemeClr val="bg1"/>
                </a:solidFill>
                <a:latin typeface="Lucida Calligraphy" panose="03010101010101010101" pitchFamily="66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Coterie</a:t>
            </a:r>
          </a:p>
        </p:txBody>
      </p:sp>
    </p:spTree>
    <p:extLst>
      <p:ext uri="{BB962C8B-B14F-4D97-AF65-F5344CB8AC3E}">
        <p14:creationId xmlns:p14="http://schemas.microsoft.com/office/powerpoint/2010/main" val="301133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04CE-58AA-1A42-8D50-08ED0BAC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B385-8C53-2647-83E9-76BA218E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1BE59-DA15-FC4C-8CDB-A875BEACA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7E358-5EE7-D24E-ACEB-97931982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6C1D4-7C60-A640-88DE-CF08C6E1B4FF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5643F-D3AB-0E4D-9930-BF667983A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8AE4D-A825-D94A-8525-0A0EE79B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3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8E72-BB9B-C04F-A1A1-DCAAA44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82927-D6E1-1C44-8456-D17579DF0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4A63B-3DD7-5E46-8BA5-A7FDC54BB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EFA0C-9240-454A-BC5F-9826FD86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B2676-1F10-9C48-B40C-59D822D77999}" type="datetime1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DC9DA-15E2-7D48-A604-1D033B72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02D46-0129-A84E-AC2F-0ED33214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1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39DA9"/>
            </a:gs>
            <a:gs pos="100000">
              <a:srgbClr val="FFC3A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1A7C6-86CE-4940-86CE-33D1C1F9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85BE-648A-8C46-8A1E-C57A6065A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D2862-D55E-DA4A-95E9-7F7295CA1F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5EFB2-3B79-9247-9CF2-F67B7AE41241}" type="datetime1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A88B-FD67-CC4B-B7C5-E98C0C54A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84E9-B900-CD4A-A1DF-F0D918CB4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771AF-D8BA-6445-8E41-FFFFEA74A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5E7EB5-3CF4-C746-806F-9E0515C3EA7F}"/>
              </a:ext>
            </a:extLst>
          </p:cNvPr>
          <p:cNvSpPr/>
          <p:nvPr/>
        </p:nvSpPr>
        <p:spPr>
          <a:xfrm>
            <a:off x="1972884" y="1572490"/>
            <a:ext cx="8246225" cy="2216106"/>
          </a:xfrm>
          <a:prstGeom prst="roundRect">
            <a:avLst/>
          </a:prstGeom>
          <a:solidFill>
            <a:srgbClr val="FF7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Lucida Calligraphy" panose="03010101010101010101" pitchFamily="66" charset="77"/>
              </a:rPr>
              <a:t>Coterie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4521-A68C-B248-A825-E6D2AA8F945D}"/>
              </a:ext>
            </a:extLst>
          </p:cNvPr>
          <p:cNvSpPr txBox="1"/>
          <p:nvPr/>
        </p:nvSpPr>
        <p:spPr>
          <a:xfrm>
            <a:off x="2502225" y="4383469"/>
            <a:ext cx="718754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9F4546"/>
                </a:solidFill>
                <a:latin typeface="Avenir Next" panose="020B0503020202020204" pitchFamily="34" charset="0"/>
              </a:rPr>
              <a:t>A Place To Find Your People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solidFill>
                  <a:srgbClr val="9F4546"/>
                </a:solidFill>
                <a:latin typeface="Avenir Next" panose="020B0503020202020204" pitchFamily="34" charset="0"/>
              </a:rPr>
              <a:t>Promoting In-person Socialization In The Post-COVID World </a:t>
            </a:r>
            <a:endParaRPr lang="en-US" sz="2000" dirty="0">
              <a:solidFill>
                <a:srgbClr val="9F4546"/>
              </a:solidFill>
              <a:latin typeface="Avenir Next" panose="020B0503020202020204" pitchFamily="34" charset="0"/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94BEA0B-ABC9-AC47-B26C-70854FC41B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55E7EB5-3CF4-C746-806F-9E0515C3EA7F}"/>
              </a:ext>
            </a:extLst>
          </p:cNvPr>
          <p:cNvSpPr/>
          <p:nvPr/>
        </p:nvSpPr>
        <p:spPr>
          <a:xfrm>
            <a:off x="1972884" y="1572490"/>
            <a:ext cx="8246225" cy="2216106"/>
          </a:xfrm>
          <a:prstGeom prst="roundRect">
            <a:avLst/>
          </a:prstGeom>
          <a:solidFill>
            <a:srgbClr val="FF7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Lucida Calligraphy" panose="03010101010101010101" pitchFamily="66" charset="77"/>
              </a:rPr>
              <a:t>Coterie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34521-A68C-B248-A825-E6D2AA8F945D}"/>
              </a:ext>
            </a:extLst>
          </p:cNvPr>
          <p:cNvSpPr txBox="1"/>
          <p:nvPr/>
        </p:nvSpPr>
        <p:spPr>
          <a:xfrm>
            <a:off x="2502226" y="4383469"/>
            <a:ext cx="7187545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9F4546"/>
                </a:solidFill>
                <a:latin typeface="Avenir Next" panose="020B0503020202020204" pitchFamily="34" charset="0"/>
              </a:rPr>
              <a:t>A Place To Find Your People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9F4546"/>
                </a:solidFill>
                <a:latin typeface="Avenir Next" panose="020B0503020202020204" pitchFamily="34" charset="0"/>
              </a:rPr>
              <a:t>Promoting In-person Socialization In The Post-COVID World 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9057940-3691-A440-92F3-4F898FD1D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6"/>
    </mc:Choice>
    <mc:Fallback>
      <p:transition spd="slow" advTm="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3062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Mission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019FC-CB1B-D64D-BFB8-0C777B502F9F}"/>
              </a:ext>
            </a:extLst>
          </p:cNvPr>
          <p:cNvSpPr txBox="1"/>
          <p:nvPr/>
        </p:nvSpPr>
        <p:spPr>
          <a:xfrm>
            <a:off x="484632" y="1399032"/>
            <a:ext cx="8793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F4546"/>
                </a:solidFill>
                <a:latin typeface="Avenir Next" panose="020B0503020202020204" pitchFamily="34" charset="0"/>
              </a:rPr>
              <a:t>In-person socialization through personalized connections in the post-COVID world.</a:t>
            </a:r>
            <a:endParaRPr lang="en-US" sz="3200" b="0" dirty="0">
              <a:solidFill>
                <a:srgbClr val="9F4546"/>
              </a:solidFill>
              <a:effectLst/>
              <a:latin typeface="Avenir Next" panose="020B0503020202020204" pitchFamily="34" charset="0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5F977B7-8EEA-BA49-9EB1-B6F9036F3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7"/>
    </mc:Choice>
    <mc:Fallback>
      <p:transition spd="slow" advTm="21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2474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019FC-CB1B-D64D-BFB8-0C777B502F9F}"/>
              </a:ext>
            </a:extLst>
          </p:cNvPr>
          <p:cNvSpPr txBox="1"/>
          <p:nvPr/>
        </p:nvSpPr>
        <p:spPr>
          <a:xfrm>
            <a:off x="484632" y="1509439"/>
            <a:ext cx="966520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F4546"/>
                </a:solidFill>
                <a:latin typeface="Avenir Next" panose="020B0503020202020204" pitchFamily="34" charset="0"/>
              </a:rPr>
              <a:t>Empower individuals to make connections based on shared interests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F4546"/>
                </a:solidFill>
                <a:latin typeface="Avenir Next" panose="020B0503020202020204" pitchFamily="34" charset="0"/>
              </a:rPr>
              <a:t>Thorough evaluation of an individual’s interest profile by looking beyond perceivable factors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66B78BE-ACBC-9D41-9B7C-CA97CD0AC0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8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20"/>
    </mc:Choice>
    <mc:Fallback>
      <p:transition spd="slow" advTm="38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2269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Login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AA8757-CA79-A744-A897-C4549558681C}"/>
              </a:ext>
            </a:extLst>
          </p:cNvPr>
          <p:cNvGrpSpPr/>
          <p:nvPr/>
        </p:nvGrpSpPr>
        <p:grpSpPr>
          <a:xfrm>
            <a:off x="4142232" y="548640"/>
            <a:ext cx="3904487" cy="5897880"/>
            <a:chOff x="615358" y="1391164"/>
            <a:chExt cx="5627282" cy="85148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F59AD6-C04E-D64B-AA43-F289D10B5FAC}"/>
                </a:ext>
              </a:extLst>
            </p:cNvPr>
            <p:cNvGrpSpPr/>
            <p:nvPr/>
          </p:nvGrpSpPr>
          <p:grpSpPr>
            <a:xfrm>
              <a:off x="615358" y="1391164"/>
              <a:ext cx="5627282" cy="8514836"/>
              <a:chOff x="-238182" y="0"/>
              <a:chExt cx="4532313" cy="68580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CEB173-91D4-FA43-9D6C-04B8007BBA3F}"/>
                  </a:ext>
                </a:extLst>
              </p:cNvPr>
              <p:cNvSpPr/>
              <p:nvPr/>
            </p:nvSpPr>
            <p:spPr>
              <a:xfrm>
                <a:off x="570368" y="181069"/>
                <a:ext cx="2915216" cy="6264998"/>
              </a:xfrm>
              <a:prstGeom prst="rect">
                <a:avLst/>
              </a:prstGeom>
              <a:gradFill flip="none" rotWithShape="1">
                <a:gsLst>
                  <a:gs pos="0">
                    <a:srgbClr val="FFAFBD"/>
                  </a:gs>
                  <a:gs pos="64000">
                    <a:srgbClr val="FFC3A0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14" name="Picture 2" descr="Iphone X Screen Mockup transparent PNG - StickPNG">
                <a:extLst>
                  <a:ext uri="{FF2B5EF4-FFF2-40B4-BE49-F238E27FC236}">
                    <a16:creationId xmlns:a16="http://schemas.microsoft.com/office/drawing/2014/main" id="{D4514B39-8E9A-6743-89DF-F955DE935E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38182" y="0"/>
                <a:ext cx="4532313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9" descr="A picture containing black, dark&#10;&#10;Description automatically generated">
              <a:extLst>
                <a:ext uri="{FF2B5EF4-FFF2-40B4-BE49-F238E27FC236}">
                  <a16:creationId xmlns:a16="http://schemas.microsoft.com/office/drawing/2014/main" id="{0039A96E-5E9B-F34F-954D-0E99127B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3249" y="4087308"/>
              <a:ext cx="3311497" cy="2835910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DFF6D98-4B8D-C04D-AF7A-6E5E5E691A2B}"/>
                </a:ext>
              </a:extLst>
            </p:cNvPr>
            <p:cNvSpPr/>
            <p:nvPr/>
          </p:nvSpPr>
          <p:spPr>
            <a:xfrm>
              <a:off x="2437225" y="7456089"/>
              <a:ext cx="1983544" cy="468529"/>
            </a:xfrm>
            <a:prstGeom prst="roundRect">
              <a:avLst>
                <a:gd name="adj" fmla="val 41667"/>
              </a:avLst>
            </a:prstGeom>
            <a:solidFill>
              <a:srgbClr val="EC6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venir Book" panose="02000503020000020003" pitchFamily="2" charset="0"/>
                </a:rPr>
                <a:t>Login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C807CB6-969A-8148-9504-A4A14638EF61}"/>
                </a:ext>
              </a:extLst>
            </p:cNvPr>
            <p:cNvSpPr/>
            <p:nvPr/>
          </p:nvSpPr>
          <p:spPr>
            <a:xfrm>
              <a:off x="2437225" y="8191053"/>
              <a:ext cx="1983544" cy="468529"/>
            </a:xfrm>
            <a:prstGeom prst="roundRect">
              <a:avLst>
                <a:gd name="adj" fmla="val 41667"/>
              </a:avLst>
            </a:prstGeom>
            <a:solidFill>
              <a:srgbClr val="EC6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venir Book" panose="02000503020000020003" pitchFamily="2" charset="0"/>
                </a:rPr>
                <a:t>Register</a:t>
              </a:r>
            </a:p>
          </p:txBody>
        </p:sp>
      </p:grpSp>
      <p:pic>
        <p:nvPicPr>
          <p:cNvPr id="4" name="Picture 3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EB7E6746-45D9-904E-8B8B-108253D07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933" y="847719"/>
            <a:ext cx="1894726" cy="1894726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2835A72-70BF-6642-AA0C-8B581CB8CD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8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"/>
    </mc:Choice>
    <mc:Fallback>
      <p:transition spd="slow" advTm="2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30498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Interest</a:t>
            </a:r>
          </a:p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Profile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9EDC11-AF98-004C-8CE6-6239691A9D13}"/>
              </a:ext>
            </a:extLst>
          </p:cNvPr>
          <p:cNvGrpSpPr/>
          <p:nvPr/>
        </p:nvGrpSpPr>
        <p:grpSpPr>
          <a:xfrm>
            <a:off x="4142232" y="548640"/>
            <a:ext cx="3904487" cy="5897880"/>
            <a:chOff x="2195741" y="726285"/>
            <a:chExt cx="5627282" cy="851483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6FCB2A-537F-5443-97D7-BCF5A68F546D}"/>
                </a:ext>
              </a:extLst>
            </p:cNvPr>
            <p:cNvSpPr/>
            <p:nvPr/>
          </p:nvSpPr>
          <p:spPr>
            <a:xfrm>
              <a:off x="3224477" y="1021618"/>
              <a:ext cx="3619508" cy="7778570"/>
            </a:xfrm>
            <a:prstGeom prst="rect">
              <a:avLst/>
            </a:prstGeom>
            <a:gradFill flip="none" rotWithShape="1">
              <a:gsLst>
                <a:gs pos="0">
                  <a:srgbClr val="FFAFBD"/>
                </a:gs>
                <a:gs pos="64000">
                  <a:srgbClr val="FFC3A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8" name="Picture 2" descr="Iphone X Screen Mockup transparent PNG - StickPNG">
              <a:extLst>
                <a:ext uri="{FF2B5EF4-FFF2-40B4-BE49-F238E27FC236}">
                  <a16:creationId xmlns:a16="http://schemas.microsoft.com/office/drawing/2014/main" id="{A6E3003F-A297-F44D-BAF4-158CB9D535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41" y="726285"/>
              <a:ext cx="5627282" cy="851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picture containing black, dark&#10;&#10;Description automatically generated">
              <a:extLst>
                <a:ext uri="{FF2B5EF4-FFF2-40B4-BE49-F238E27FC236}">
                  <a16:creationId xmlns:a16="http://schemas.microsoft.com/office/drawing/2014/main" id="{AE941AE6-36F9-244B-8E3D-5EF05C565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4000"/>
            </a:blip>
            <a:stretch>
              <a:fillRect/>
            </a:stretch>
          </p:blipFill>
          <p:spPr>
            <a:xfrm>
              <a:off x="3378479" y="3492948"/>
              <a:ext cx="3311497" cy="283591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14F570-5F22-C847-B6EB-FC6A519C4501}"/>
                </a:ext>
              </a:extLst>
            </p:cNvPr>
            <p:cNvGrpSpPr/>
            <p:nvPr/>
          </p:nvGrpSpPr>
          <p:grpSpPr>
            <a:xfrm>
              <a:off x="4163390" y="1692284"/>
              <a:ext cx="1800665" cy="1800664"/>
              <a:chOff x="2528664" y="2286644"/>
              <a:chExt cx="1800665" cy="180066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1F1E50B-2BE7-6040-AB1C-56DD9B41EFD3}"/>
                  </a:ext>
                </a:extLst>
              </p:cNvPr>
              <p:cNvSpPr/>
              <p:nvPr/>
            </p:nvSpPr>
            <p:spPr>
              <a:xfrm>
                <a:off x="2528664" y="2286644"/>
                <a:ext cx="1800665" cy="1800664"/>
              </a:xfrm>
              <a:prstGeom prst="ellipse">
                <a:avLst/>
              </a:prstGeom>
              <a:gradFill>
                <a:gsLst>
                  <a:gs pos="0">
                    <a:srgbClr val="EC6F66"/>
                  </a:gs>
                  <a:gs pos="79000">
                    <a:srgbClr val="F3A183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4" descr="User Profile PNG Free Download | PNG All">
                <a:extLst>
                  <a:ext uri="{FF2B5EF4-FFF2-40B4-BE49-F238E27FC236}">
                    <a16:creationId xmlns:a16="http://schemas.microsoft.com/office/drawing/2014/main" id="{4659856B-ABA9-E741-8004-50EC8F47A1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689" y="2489111"/>
                <a:ext cx="1242614" cy="1289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146A56-E596-BB43-9AB3-564084E27E34}"/>
                </a:ext>
              </a:extLst>
            </p:cNvPr>
            <p:cNvGrpSpPr/>
            <p:nvPr/>
          </p:nvGrpSpPr>
          <p:grpSpPr>
            <a:xfrm>
              <a:off x="3406836" y="5309853"/>
              <a:ext cx="3198088" cy="2170660"/>
              <a:chOff x="1829953" y="4289775"/>
              <a:chExt cx="3198088" cy="217066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620B7F6-70DB-FC49-B4F7-B31877AF18BC}"/>
                  </a:ext>
                </a:extLst>
              </p:cNvPr>
              <p:cNvSpPr/>
              <p:nvPr/>
            </p:nvSpPr>
            <p:spPr>
              <a:xfrm>
                <a:off x="1829953" y="4289775"/>
                <a:ext cx="3198088" cy="217066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EF5736-AE43-CE43-83E7-398A21D8B47B}"/>
                  </a:ext>
                </a:extLst>
              </p:cNvPr>
              <p:cNvSpPr txBox="1"/>
              <p:nvPr/>
            </p:nvSpPr>
            <p:spPr>
              <a:xfrm>
                <a:off x="1937143" y="4396292"/>
                <a:ext cx="3090898" cy="39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EC6F66"/>
                    </a:solidFill>
                    <a:latin typeface="Avenir Book" panose="02000503020000020003" pitchFamily="2" charset="0"/>
                  </a:rPr>
                  <a:t>Interests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B550C9E-A1B1-F242-AFEB-D15D585D7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7643" y="4780346"/>
                <a:ext cx="277301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7D80094B-10C1-6A4A-A958-A2BDB49BFC4C}"/>
                  </a:ext>
                </a:extLst>
              </p:cNvPr>
              <p:cNvSpPr/>
              <p:nvPr/>
            </p:nvSpPr>
            <p:spPr>
              <a:xfrm>
                <a:off x="1937144" y="4921219"/>
                <a:ext cx="1427846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Movies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C861E78-0DAF-8D4F-AE54-926711801B48}"/>
                  </a:ext>
                </a:extLst>
              </p:cNvPr>
              <p:cNvSpPr/>
              <p:nvPr/>
            </p:nvSpPr>
            <p:spPr>
              <a:xfrm>
                <a:off x="3493012" y="4915792"/>
                <a:ext cx="1406979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Tech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D58888CB-7A14-D744-8ACE-D903FEA9C527}"/>
                  </a:ext>
                </a:extLst>
              </p:cNvPr>
              <p:cNvSpPr/>
              <p:nvPr/>
            </p:nvSpPr>
            <p:spPr>
              <a:xfrm>
                <a:off x="1937142" y="5409436"/>
                <a:ext cx="1427846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…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97E114A-38DE-8843-8265-E58067F7BB31}"/>
                  </a:ext>
                </a:extLst>
              </p:cNvPr>
              <p:cNvSpPr/>
              <p:nvPr/>
            </p:nvSpPr>
            <p:spPr>
              <a:xfrm>
                <a:off x="3493010" y="5404009"/>
                <a:ext cx="1406979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Music</a:t>
                </a:r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AFB4AEC-CE17-3A4E-A299-5B31C25D8A20}"/>
                  </a:ext>
                </a:extLst>
              </p:cNvPr>
              <p:cNvSpPr/>
              <p:nvPr/>
            </p:nvSpPr>
            <p:spPr>
              <a:xfrm>
                <a:off x="1937142" y="5871880"/>
                <a:ext cx="1427846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…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42A8E2E-3613-474D-97E0-AF059C004C3F}"/>
                  </a:ext>
                </a:extLst>
              </p:cNvPr>
              <p:cNvSpPr/>
              <p:nvPr/>
            </p:nvSpPr>
            <p:spPr>
              <a:xfrm>
                <a:off x="3493010" y="5866453"/>
                <a:ext cx="1406979" cy="369319"/>
              </a:xfrm>
              <a:prstGeom prst="roundRect">
                <a:avLst/>
              </a:prstGeom>
              <a:gradFill>
                <a:gsLst>
                  <a:gs pos="0">
                    <a:srgbClr val="EC6F66">
                      <a:lumMod val="49000"/>
                      <a:lumOff val="51000"/>
                    </a:srgbClr>
                  </a:gs>
                  <a:gs pos="79000">
                    <a:srgbClr val="F3A183">
                      <a:lumMod val="80827"/>
                      <a:lumOff val="19173"/>
                    </a:srgb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venir Book" panose="02000503020000020003" pitchFamily="2" charset="0"/>
                  </a:rPr>
                  <a:t>…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145C04-6948-3A4F-9C24-00CA55E73186}"/>
                </a:ext>
              </a:extLst>
            </p:cNvPr>
            <p:cNvGrpSpPr/>
            <p:nvPr/>
          </p:nvGrpSpPr>
          <p:grpSpPr>
            <a:xfrm>
              <a:off x="3435183" y="3723680"/>
              <a:ext cx="3141397" cy="541036"/>
              <a:chOff x="1829952" y="6691167"/>
              <a:chExt cx="3141397" cy="541036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6FE60390-895F-D047-9A40-2B1BB652D458}"/>
                  </a:ext>
                </a:extLst>
              </p:cNvPr>
              <p:cNvSpPr/>
              <p:nvPr/>
            </p:nvSpPr>
            <p:spPr>
              <a:xfrm>
                <a:off x="1829952" y="6691167"/>
                <a:ext cx="3141397" cy="54103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16513B-E927-0D4E-858A-8F35462BA067}"/>
                  </a:ext>
                </a:extLst>
              </p:cNvPr>
              <p:cNvSpPr txBox="1"/>
              <p:nvPr/>
            </p:nvSpPr>
            <p:spPr>
              <a:xfrm>
                <a:off x="1880450" y="6779765"/>
                <a:ext cx="3090899" cy="39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EC6F66"/>
                    </a:solidFill>
                    <a:latin typeface="Avenir Book" panose="02000503020000020003" pitchFamily="2" charset="0"/>
                  </a:rPr>
                  <a:t>John Doe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76B044C-BD38-D14D-8C8F-0BE6D5839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7572" y="7121916"/>
                <a:ext cx="277301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6BA193-89F3-2847-9BA5-F2E10EA0F19A}"/>
                </a:ext>
              </a:extLst>
            </p:cNvPr>
            <p:cNvGrpSpPr/>
            <p:nvPr/>
          </p:nvGrpSpPr>
          <p:grpSpPr>
            <a:xfrm>
              <a:off x="3435182" y="4452565"/>
              <a:ext cx="3141397" cy="541036"/>
              <a:chOff x="1829952" y="6691167"/>
              <a:chExt cx="3141397" cy="541036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811833F9-FFF8-8541-9A0C-D7533C70375B}"/>
                  </a:ext>
                </a:extLst>
              </p:cNvPr>
              <p:cNvSpPr/>
              <p:nvPr/>
            </p:nvSpPr>
            <p:spPr>
              <a:xfrm>
                <a:off x="1829952" y="6691167"/>
                <a:ext cx="3141397" cy="54103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FA9BDD-6D58-A543-B709-B5683681F78A}"/>
                  </a:ext>
                </a:extLst>
              </p:cNvPr>
              <p:cNvSpPr txBox="1"/>
              <p:nvPr/>
            </p:nvSpPr>
            <p:spPr>
              <a:xfrm>
                <a:off x="1880450" y="6779765"/>
                <a:ext cx="3090899" cy="39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solidFill>
                      <a:srgbClr val="EC6F66"/>
                    </a:solidFill>
                    <a:latin typeface="Avenir Book" panose="02000503020000020003" pitchFamily="2" charset="0"/>
                  </a:rPr>
                  <a:t>mail@google.com</a:t>
                </a:r>
                <a:endParaRPr lang="en-US" sz="1200" b="1" dirty="0">
                  <a:solidFill>
                    <a:srgbClr val="EC6F66"/>
                  </a:solidFill>
                  <a:latin typeface="Avenir Book" panose="02000503020000020003" pitchFamily="2" charset="0"/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8C657A7-8947-FD40-B41A-968EAED71A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7572" y="7121916"/>
                <a:ext cx="2773018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2" descr="edit Vector Icons free download in SVG, PNG Format">
              <a:extLst>
                <a:ext uri="{FF2B5EF4-FFF2-40B4-BE49-F238E27FC236}">
                  <a16:creationId xmlns:a16="http://schemas.microsoft.com/office/drawing/2014/main" id="{66E54761-3597-9D49-A7B5-2CF0FF2BE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80" y="3768348"/>
              <a:ext cx="443659" cy="443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edit Vector Icons free download in SVG, PNG Format">
              <a:extLst>
                <a:ext uri="{FF2B5EF4-FFF2-40B4-BE49-F238E27FC236}">
                  <a16:creationId xmlns:a16="http://schemas.microsoft.com/office/drawing/2014/main" id="{F8EAE702-BB7F-C04F-BB32-13133613C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587" y="5344544"/>
              <a:ext cx="443659" cy="443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E9606E2-9686-8E42-9B6F-7157A0D0A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6"/>
    </mc:Choice>
    <mc:Fallback>
      <p:transition spd="slow" advTm="16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340D8D0-CF70-2C40-A9FD-214149E32A91}"/>
              </a:ext>
            </a:extLst>
          </p:cNvPr>
          <p:cNvSpPr/>
          <p:nvPr/>
        </p:nvSpPr>
        <p:spPr>
          <a:xfrm>
            <a:off x="4837585" y="704359"/>
            <a:ext cx="2507086" cy="5387899"/>
          </a:xfrm>
          <a:prstGeom prst="rect">
            <a:avLst/>
          </a:prstGeom>
          <a:gradFill flip="none" rotWithShape="1">
            <a:gsLst>
              <a:gs pos="0">
                <a:srgbClr val="FFAFBD"/>
              </a:gs>
              <a:gs pos="64000">
                <a:srgbClr val="FFC3A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26A4C4-1B9E-A944-99F0-8310C781B081}"/>
              </a:ext>
            </a:extLst>
          </p:cNvPr>
          <p:cNvGrpSpPr/>
          <p:nvPr/>
        </p:nvGrpSpPr>
        <p:grpSpPr>
          <a:xfrm>
            <a:off x="7094455" y="4655729"/>
            <a:ext cx="1891132" cy="1285838"/>
            <a:chOff x="1829952" y="7320615"/>
            <a:chExt cx="2730248" cy="1856379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3581329-D573-F047-9E7E-E64EDD0BDC62}"/>
                </a:ext>
              </a:extLst>
            </p:cNvPr>
            <p:cNvSpPr/>
            <p:nvPr/>
          </p:nvSpPr>
          <p:spPr>
            <a:xfrm>
              <a:off x="1829952" y="7320615"/>
              <a:ext cx="1353085" cy="18563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C623398-277C-1641-9AAD-B2CFF645E404}"/>
                </a:ext>
              </a:extLst>
            </p:cNvPr>
            <p:cNvSpPr/>
            <p:nvPr/>
          </p:nvSpPr>
          <p:spPr>
            <a:xfrm>
              <a:off x="1947571" y="7804534"/>
              <a:ext cx="1235466" cy="1235466"/>
            </a:xfrm>
            <a:prstGeom prst="ellipse">
              <a:avLst/>
            </a:prstGeom>
            <a:gradFill>
              <a:gsLst>
                <a:gs pos="0">
                  <a:srgbClr val="EC6F66"/>
                </a:gs>
                <a:gs pos="79000">
                  <a:srgbClr val="F3A18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21A4961-B426-1C40-B675-B8DDF9F6635E}"/>
                </a:ext>
              </a:extLst>
            </p:cNvPr>
            <p:cNvSpPr txBox="1"/>
            <p:nvPr/>
          </p:nvSpPr>
          <p:spPr>
            <a:xfrm>
              <a:off x="1947573" y="7384206"/>
              <a:ext cx="2612627" cy="39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EC6F66"/>
                  </a:solidFill>
                  <a:latin typeface="Avenir Book" panose="02000503020000020003" pitchFamily="2" charset="0"/>
                </a:rPr>
                <a:t>Joh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0BFC5C7-43D2-FF48-8E68-6869B3AD2158}"/>
                </a:ext>
              </a:extLst>
            </p:cNvPr>
            <p:cNvCxnSpPr>
              <a:cxnSpLocks/>
            </p:cNvCxnSpPr>
            <p:nvPr/>
          </p:nvCxnSpPr>
          <p:spPr>
            <a:xfrm>
              <a:off x="2006588" y="7731064"/>
              <a:ext cx="38907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02067163-C5F7-6645-B96C-2AE59DE3D8BA}"/>
                </a:ext>
              </a:extLst>
            </p:cNvPr>
            <p:cNvSpPr/>
            <p:nvPr/>
          </p:nvSpPr>
          <p:spPr>
            <a:xfrm>
              <a:off x="2242755" y="7320615"/>
              <a:ext cx="958220" cy="1856379"/>
            </a:xfrm>
            <a:prstGeom prst="roundRect">
              <a:avLst/>
            </a:prstGeom>
            <a:solidFill>
              <a:srgbClr val="FDB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36" name="Picture 2" descr="Iphone X Screen Mockup transparent PNG - StickPNG">
            <a:extLst>
              <a:ext uri="{FF2B5EF4-FFF2-40B4-BE49-F238E27FC236}">
                <a16:creationId xmlns:a16="http://schemas.microsoft.com/office/drawing/2014/main" id="{0D4DC4DE-6699-B848-8E84-52FD12CB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877" y="552220"/>
            <a:ext cx="3897789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picture containing black, dark&#10;&#10;Description automatically generated">
            <a:extLst>
              <a:ext uri="{FF2B5EF4-FFF2-40B4-BE49-F238E27FC236}">
                <a16:creationId xmlns:a16="http://schemas.microsoft.com/office/drawing/2014/main" id="{5014AB10-4767-1244-9228-82B7965D43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>
            <a:off x="4944256" y="2416149"/>
            <a:ext cx="2293739" cy="196431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F70C136-3432-384E-8B5A-DF353269E148}"/>
              </a:ext>
            </a:extLst>
          </p:cNvPr>
          <p:cNvGrpSpPr/>
          <p:nvPr/>
        </p:nvGrpSpPr>
        <p:grpSpPr>
          <a:xfrm>
            <a:off x="5487932" y="1168903"/>
            <a:ext cx="1247247" cy="1247247"/>
            <a:chOff x="2528664" y="2286644"/>
            <a:chExt cx="1800665" cy="180066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3DB6B77-BE10-CD4A-B781-985D78424172}"/>
                </a:ext>
              </a:extLst>
            </p:cNvPr>
            <p:cNvSpPr/>
            <p:nvPr/>
          </p:nvSpPr>
          <p:spPr>
            <a:xfrm>
              <a:off x="2528664" y="2286644"/>
              <a:ext cx="1800665" cy="1800664"/>
            </a:xfrm>
            <a:prstGeom prst="ellipse">
              <a:avLst/>
            </a:prstGeom>
            <a:gradFill>
              <a:gsLst>
                <a:gs pos="0">
                  <a:srgbClr val="EC6F66"/>
                </a:gs>
                <a:gs pos="79000">
                  <a:srgbClr val="F3A18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61" name="Picture 4" descr="User Profile PNG Free Download | PNG All">
              <a:extLst>
                <a:ext uri="{FF2B5EF4-FFF2-40B4-BE49-F238E27FC236}">
                  <a16:creationId xmlns:a16="http://schemas.microsoft.com/office/drawing/2014/main" id="{F24AE0D2-6012-D84D-8DBE-23CA38186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689" y="2489111"/>
              <a:ext cx="1242614" cy="1289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C38B685-858C-AE4D-812E-613F58FB7D38}"/>
              </a:ext>
            </a:extLst>
          </p:cNvPr>
          <p:cNvSpPr/>
          <p:nvPr/>
        </p:nvSpPr>
        <p:spPr>
          <a:xfrm>
            <a:off x="4983533" y="2556390"/>
            <a:ext cx="2215185" cy="150352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F07697-531B-8747-B209-ED0479B4E4D7}"/>
              </a:ext>
            </a:extLst>
          </p:cNvPr>
          <p:cNvSpPr txBox="1"/>
          <p:nvPr/>
        </p:nvSpPr>
        <p:spPr>
          <a:xfrm>
            <a:off x="5057778" y="2630170"/>
            <a:ext cx="2140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C6F66"/>
                </a:solidFill>
                <a:latin typeface="Avenir Book" panose="02000503020000020003" pitchFamily="2" charset="0"/>
              </a:rPr>
              <a:t>Activity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D88339-4D2D-6148-AD5A-0E0754ABECF0}"/>
              </a:ext>
            </a:extLst>
          </p:cNvPr>
          <p:cNvCxnSpPr>
            <a:cxnSpLocks/>
          </p:cNvCxnSpPr>
          <p:nvPr/>
        </p:nvCxnSpPr>
        <p:spPr>
          <a:xfrm>
            <a:off x="5113538" y="2896188"/>
            <a:ext cx="192075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49B9BC-987E-9D41-97DA-832C47D33228}"/>
              </a:ext>
            </a:extLst>
          </p:cNvPr>
          <p:cNvSpPr/>
          <p:nvPr/>
        </p:nvSpPr>
        <p:spPr>
          <a:xfrm>
            <a:off x="5057778" y="2993765"/>
            <a:ext cx="2052245" cy="255812"/>
          </a:xfrm>
          <a:prstGeom prst="roundRect">
            <a:avLst/>
          </a:prstGeom>
          <a:gradFill>
            <a:gsLst>
              <a:gs pos="0">
                <a:srgbClr val="EC6F66">
                  <a:lumMod val="49000"/>
                  <a:lumOff val="51000"/>
                </a:srgbClr>
              </a:gs>
              <a:gs pos="79000">
                <a:srgbClr val="F3A183">
                  <a:lumMod val="80827"/>
                  <a:lumOff val="19173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venir Book" panose="02000503020000020003" pitchFamily="2" charset="0"/>
              </a:rPr>
              <a:t>     Active Matches           4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49A5EE5-DB07-574D-AD45-BE50B81F4221}"/>
              </a:ext>
            </a:extLst>
          </p:cNvPr>
          <p:cNvSpPr/>
          <p:nvPr/>
        </p:nvSpPr>
        <p:spPr>
          <a:xfrm>
            <a:off x="5065002" y="3320894"/>
            <a:ext cx="2052245" cy="255812"/>
          </a:xfrm>
          <a:prstGeom prst="roundRect">
            <a:avLst/>
          </a:prstGeom>
          <a:gradFill>
            <a:gsLst>
              <a:gs pos="0">
                <a:srgbClr val="EC6F66">
                  <a:lumMod val="49000"/>
                  <a:lumOff val="51000"/>
                </a:srgbClr>
              </a:gs>
              <a:gs pos="79000">
                <a:srgbClr val="F3A183">
                  <a:lumMod val="80827"/>
                  <a:lumOff val="19173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venir Book" panose="02000503020000020003" pitchFamily="2" charset="0"/>
              </a:rPr>
              <a:t>    Outgoing Matches      3</a:t>
            </a:r>
            <a:endParaRPr lang="en-US" sz="1200" dirty="0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D97A0A1-D8D0-0344-A49A-CD20B08139CB}"/>
              </a:ext>
            </a:extLst>
          </p:cNvPr>
          <p:cNvSpPr/>
          <p:nvPr/>
        </p:nvSpPr>
        <p:spPr>
          <a:xfrm>
            <a:off x="5057778" y="3624177"/>
            <a:ext cx="2052245" cy="255812"/>
          </a:xfrm>
          <a:prstGeom prst="roundRect">
            <a:avLst/>
          </a:prstGeom>
          <a:gradFill>
            <a:gsLst>
              <a:gs pos="0">
                <a:srgbClr val="EC6F66">
                  <a:lumMod val="49000"/>
                  <a:lumOff val="51000"/>
                </a:srgbClr>
              </a:gs>
              <a:gs pos="79000">
                <a:srgbClr val="F3A183">
                  <a:lumMod val="80827"/>
                  <a:lumOff val="19173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latin typeface="Avenir Book" panose="02000503020000020003" pitchFamily="2" charset="0"/>
              </a:rPr>
              <a:t>    Incoming Matches       2</a:t>
            </a:r>
            <a:endParaRPr lang="en-US" sz="1200" dirty="0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E0027BD1-D350-874D-9C45-0D58E164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38" y="3030435"/>
            <a:ext cx="182245" cy="1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Up Arrow 45">
            <a:extLst>
              <a:ext uri="{FF2B5EF4-FFF2-40B4-BE49-F238E27FC236}">
                <a16:creationId xmlns:a16="http://schemas.microsoft.com/office/drawing/2014/main" id="{1A26AA2B-5233-AE49-AC51-B6CAF3454033}"/>
              </a:ext>
            </a:extLst>
          </p:cNvPr>
          <p:cNvSpPr/>
          <p:nvPr/>
        </p:nvSpPr>
        <p:spPr>
          <a:xfrm>
            <a:off x="5113538" y="3368399"/>
            <a:ext cx="148494" cy="160671"/>
          </a:xfrm>
          <a:prstGeom prst="upArrow">
            <a:avLst/>
          </a:prstGeom>
          <a:solidFill>
            <a:schemeClr val="bg1"/>
          </a:solidFill>
          <a:ln>
            <a:solidFill>
              <a:srgbClr val="EC6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5CDE4695-5729-E34B-81F6-D9DE98964088}"/>
              </a:ext>
            </a:extLst>
          </p:cNvPr>
          <p:cNvSpPr/>
          <p:nvPr/>
        </p:nvSpPr>
        <p:spPr>
          <a:xfrm rot="10800000">
            <a:off x="5113538" y="3671748"/>
            <a:ext cx="148494" cy="160671"/>
          </a:xfrm>
          <a:prstGeom prst="up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A376C6-899D-B043-BEF7-C136037A2C95}"/>
              </a:ext>
            </a:extLst>
          </p:cNvPr>
          <p:cNvGrpSpPr/>
          <p:nvPr/>
        </p:nvGrpSpPr>
        <p:grpSpPr>
          <a:xfrm>
            <a:off x="4983532" y="4219736"/>
            <a:ext cx="2175918" cy="374754"/>
            <a:chOff x="1829952" y="6691167"/>
            <a:chExt cx="3141397" cy="541036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4B7B846-5819-014F-A716-354A38EDE5DD}"/>
                </a:ext>
              </a:extLst>
            </p:cNvPr>
            <p:cNvSpPr/>
            <p:nvPr/>
          </p:nvSpPr>
          <p:spPr>
            <a:xfrm>
              <a:off x="1829952" y="6691167"/>
              <a:ext cx="3141397" cy="54103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E39176-7632-E547-A50B-AD76E8D128E4}"/>
                </a:ext>
              </a:extLst>
            </p:cNvPr>
            <p:cNvSpPr txBox="1"/>
            <p:nvPr/>
          </p:nvSpPr>
          <p:spPr>
            <a:xfrm>
              <a:off x="1880450" y="6779765"/>
              <a:ext cx="3090899" cy="399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EC6F66"/>
                  </a:solidFill>
                  <a:latin typeface="Avenir Book" panose="02000503020000020003" pitchFamily="2" charset="0"/>
                </a:rPr>
                <a:t>People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2C8E772-39FE-C945-85A5-35B83401EB8B}"/>
                </a:ext>
              </a:extLst>
            </p:cNvPr>
            <p:cNvCxnSpPr>
              <a:cxnSpLocks/>
            </p:cNvCxnSpPr>
            <p:nvPr/>
          </p:nvCxnSpPr>
          <p:spPr>
            <a:xfrm>
              <a:off x="1947572" y="7121916"/>
              <a:ext cx="277301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48841C8-9D6A-2A44-8EA5-0E766E438670}"/>
              </a:ext>
            </a:extLst>
          </p:cNvPr>
          <p:cNvGrpSpPr/>
          <p:nvPr/>
        </p:nvGrpSpPr>
        <p:grpSpPr>
          <a:xfrm>
            <a:off x="4983532" y="4655729"/>
            <a:ext cx="1899304" cy="1285838"/>
            <a:chOff x="1829952" y="7320615"/>
            <a:chExt cx="2742047" cy="185637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EF0D6AC5-3E10-DC42-AD2E-7A1BECAB3D5E}"/>
                </a:ext>
              </a:extLst>
            </p:cNvPr>
            <p:cNvSpPr/>
            <p:nvPr/>
          </p:nvSpPr>
          <p:spPr>
            <a:xfrm>
              <a:off x="1829952" y="7320615"/>
              <a:ext cx="2742047" cy="18563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2A7E42-01A2-954A-89B4-3E49229CB12C}"/>
                </a:ext>
              </a:extLst>
            </p:cNvPr>
            <p:cNvGrpSpPr/>
            <p:nvPr/>
          </p:nvGrpSpPr>
          <p:grpSpPr>
            <a:xfrm>
              <a:off x="1947572" y="7804534"/>
              <a:ext cx="1235466" cy="1235466"/>
              <a:chOff x="2528664" y="2286644"/>
              <a:chExt cx="1800665" cy="1800664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6122D2F-E1A7-9845-8F5A-AE1BA34BA053}"/>
                  </a:ext>
                </a:extLst>
              </p:cNvPr>
              <p:cNvSpPr/>
              <p:nvPr/>
            </p:nvSpPr>
            <p:spPr>
              <a:xfrm>
                <a:off x="2528664" y="2286644"/>
                <a:ext cx="1800665" cy="1800664"/>
              </a:xfrm>
              <a:prstGeom prst="ellipse">
                <a:avLst/>
              </a:prstGeom>
              <a:gradFill>
                <a:gsLst>
                  <a:gs pos="0">
                    <a:srgbClr val="EC6F66"/>
                  </a:gs>
                  <a:gs pos="79000">
                    <a:srgbClr val="F3A183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56" name="Picture 4" descr="User Profile PNG Free Download | PNG All">
                <a:extLst>
                  <a:ext uri="{FF2B5EF4-FFF2-40B4-BE49-F238E27FC236}">
                    <a16:creationId xmlns:a16="http://schemas.microsoft.com/office/drawing/2014/main" id="{2BA8B8A0-E94E-C94D-BDA2-CAA6C58F2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689" y="2489111"/>
                <a:ext cx="1242614" cy="1289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45E2AF-694D-0A4C-AB01-5702F179D819}"/>
                </a:ext>
              </a:extLst>
            </p:cNvPr>
            <p:cNvSpPr txBox="1"/>
            <p:nvPr/>
          </p:nvSpPr>
          <p:spPr>
            <a:xfrm>
              <a:off x="1947573" y="7384206"/>
              <a:ext cx="2612628" cy="39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EC6F66"/>
                  </a:solidFill>
                  <a:latin typeface="Avenir Book" panose="02000503020000020003" pitchFamily="2" charset="0"/>
                </a:rPr>
                <a:t>John Doe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FCC59FE-8E65-9942-A978-EAC98CBA8DC4}"/>
                </a:ext>
              </a:extLst>
            </p:cNvPr>
            <p:cNvCxnSpPr>
              <a:cxnSpLocks/>
            </p:cNvCxnSpPr>
            <p:nvPr/>
          </p:nvCxnSpPr>
          <p:spPr>
            <a:xfrm>
              <a:off x="2006588" y="7731064"/>
              <a:ext cx="2352237" cy="38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926662A-C681-5744-A246-6E8188F3A777}"/>
                </a:ext>
              </a:extLst>
            </p:cNvPr>
            <p:cNvSpPr txBox="1"/>
            <p:nvPr/>
          </p:nvSpPr>
          <p:spPr>
            <a:xfrm>
              <a:off x="3177661" y="8237601"/>
              <a:ext cx="1377494" cy="399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EC6F66"/>
                  </a:solidFill>
                  <a:latin typeface="Avenir Book" panose="02000503020000020003" pitchFamily="2" charset="0"/>
                </a:rPr>
                <a:t>Tech News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27751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Find</a:t>
            </a:r>
          </a:p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People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8B945CBD-9231-C542-BDB6-7F85F43EA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3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3"/>
    </mc:Choice>
    <mc:Fallback>
      <p:transition spd="slow" advTm="15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4092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Tech Stack</a:t>
            </a:r>
          </a:p>
        </p:txBody>
      </p:sp>
      <p:pic>
        <p:nvPicPr>
          <p:cNvPr id="1026" name="Picture 2" descr="Django Community Logo PNG Transparent &amp;amp; SVG Vector - Freebie Supply">
            <a:extLst>
              <a:ext uri="{FF2B5EF4-FFF2-40B4-BE49-F238E27FC236}">
                <a16:creationId xmlns:a16="http://schemas.microsoft.com/office/drawing/2014/main" id="{D7BA3FD9-CB98-1640-8B14-FA16F7C99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1" y="719029"/>
            <a:ext cx="4998297" cy="374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logo and symbol, meaning, history, PNG">
            <a:extLst>
              <a:ext uri="{FF2B5EF4-FFF2-40B4-BE49-F238E27FC236}">
                <a16:creationId xmlns:a16="http://schemas.microsoft.com/office/drawing/2014/main" id="{D8032F99-EA07-354F-9F8A-A0D6C8A7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192" y="-393812"/>
            <a:ext cx="4779523" cy="29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expo/expo: An open-source platform for making universal native  apps with React. Expo runs on Android, iOS, and the web.">
            <a:extLst>
              <a:ext uri="{FF2B5EF4-FFF2-40B4-BE49-F238E27FC236}">
                <a16:creationId xmlns:a16="http://schemas.microsoft.com/office/drawing/2014/main" id="{705A7F0C-0577-BA4B-9D99-2C170B87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46" y="1325042"/>
            <a:ext cx="8273245" cy="298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8AFFF16-9062-D04B-A2AD-C371FA95D884}"/>
              </a:ext>
            </a:extLst>
          </p:cNvPr>
          <p:cNvGrpSpPr/>
          <p:nvPr/>
        </p:nvGrpSpPr>
        <p:grpSpPr>
          <a:xfrm>
            <a:off x="5343452" y="3764423"/>
            <a:ext cx="3732916" cy="2053978"/>
            <a:chOff x="7209910" y="3562356"/>
            <a:chExt cx="3732916" cy="2053978"/>
          </a:xfrm>
        </p:grpSpPr>
        <p:pic>
          <p:nvPicPr>
            <p:cNvPr id="1036" name="Picture 12" descr="Facebook Simple Text PNG Transparent Background, Free Download #38363 -  FreeIconsPNG">
              <a:extLst>
                <a:ext uri="{FF2B5EF4-FFF2-40B4-BE49-F238E27FC236}">
                  <a16:creationId xmlns:a16="http://schemas.microsoft.com/office/drawing/2014/main" id="{3B4D3421-10BC-2B4B-ADCB-122158804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910" y="3562356"/>
              <a:ext cx="3732916" cy="140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3BF4A3D-6FBB-DC41-AE6C-895A03874713}"/>
                </a:ext>
              </a:extLst>
            </p:cNvPr>
            <p:cNvSpPr txBox="1"/>
            <p:nvPr/>
          </p:nvSpPr>
          <p:spPr>
            <a:xfrm>
              <a:off x="8501990" y="4693004"/>
              <a:ext cx="15528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err="1">
                  <a:solidFill>
                    <a:srgbClr val="3B5898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faiss</a:t>
              </a:r>
              <a:endParaRPr lang="en-US" sz="5400" b="1" dirty="0">
                <a:solidFill>
                  <a:srgbClr val="3B5898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3165FA-C379-1E49-BAE3-251A49300F20}"/>
              </a:ext>
            </a:extLst>
          </p:cNvPr>
          <p:cNvGrpSpPr/>
          <p:nvPr/>
        </p:nvGrpSpPr>
        <p:grpSpPr>
          <a:xfrm>
            <a:off x="1141262" y="3504751"/>
            <a:ext cx="3371751" cy="2629072"/>
            <a:chOff x="1141262" y="3504751"/>
            <a:chExt cx="3371751" cy="2629072"/>
          </a:xfrm>
        </p:grpSpPr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36923AA2-8F7D-A740-9DAE-17B35426C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8755" y="3504751"/>
              <a:ext cx="2196767" cy="1926002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74707792-CA6C-D34A-B657-59C910E9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1262" y="5502979"/>
              <a:ext cx="3371751" cy="630844"/>
            </a:xfrm>
            <a:prstGeom prst="rect">
              <a:avLst/>
            </a:prstGeom>
            <a:effectLst>
              <a:outerShdw blurRad="50800" dist="38100" dir="5400000" sx="101263" sy="101263" algn="t" rotWithShape="0">
                <a:prstClr val="black">
                  <a:alpha val="79359"/>
                </a:prstClr>
              </a:outerShdw>
            </a:effectLst>
          </p:spPr>
        </p:pic>
      </p:grp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063DA9AA-5ADB-BB41-9E4F-757647462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43"/>
    </mc:Choice>
    <mc:Fallback>
      <p:transition spd="slow" advTm="22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4092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Tech Stack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81C2E78-EE24-4B47-B79D-A783215A0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1891" y="708176"/>
            <a:ext cx="7655899" cy="5741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305AD-74FE-1945-AD08-BB7C13D3D528}"/>
              </a:ext>
            </a:extLst>
          </p:cNvPr>
          <p:cNvSpPr txBox="1"/>
          <p:nvPr/>
        </p:nvSpPr>
        <p:spPr>
          <a:xfrm>
            <a:off x="1406262" y="5635486"/>
            <a:ext cx="85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Sports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E8146-F390-A741-B467-24544D64354C}"/>
              </a:ext>
            </a:extLst>
          </p:cNvPr>
          <p:cNvSpPr txBox="1"/>
          <p:nvPr/>
        </p:nvSpPr>
        <p:spPr>
          <a:xfrm>
            <a:off x="4997601" y="517166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Gaming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0CEF1-3FB8-5D4E-A525-4402F5DAEA28}"/>
              </a:ext>
            </a:extLst>
          </p:cNvPr>
          <p:cNvSpPr txBox="1"/>
          <p:nvPr/>
        </p:nvSpPr>
        <p:spPr>
          <a:xfrm>
            <a:off x="5796045" y="324433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Education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FA25-05F2-E248-A838-A68706644387}"/>
              </a:ext>
            </a:extLst>
          </p:cNvPr>
          <p:cNvSpPr txBox="1"/>
          <p:nvPr/>
        </p:nvSpPr>
        <p:spPr>
          <a:xfrm>
            <a:off x="8473550" y="2951946"/>
            <a:ext cx="27574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F4546"/>
                </a:solidFill>
                <a:latin typeface="Avenir Next" panose="020B0503020202020204" pitchFamily="34" charset="0"/>
              </a:rPr>
              <a:t>K-Means </a:t>
            </a:r>
          </a:p>
          <a:p>
            <a:pPr algn="ctr"/>
            <a:r>
              <a:rPr lang="en-US" sz="4000" b="1" dirty="0">
                <a:solidFill>
                  <a:srgbClr val="9F4546"/>
                </a:solidFill>
                <a:latin typeface="Avenir Next" panose="020B0503020202020204" pitchFamily="34" charset="0"/>
              </a:rPr>
              <a:t>Clustering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D36F6CC-C59C-FE44-9354-9B5537E32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1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20"/>
    </mc:Choice>
    <mc:Fallback>
      <p:transition spd="slow" advTm="2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24BE7-DBC7-C641-A2E4-A10EA0A7A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771AF-D8BA-6445-8E41-FFFFEA74A01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5DD07-7DAB-F149-BFA2-104B57DBDB0E}"/>
              </a:ext>
            </a:extLst>
          </p:cNvPr>
          <p:cNvSpPr txBox="1"/>
          <p:nvPr/>
        </p:nvSpPr>
        <p:spPr>
          <a:xfrm>
            <a:off x="484632" y="493776"/>
            <a:ext cx="4092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F4546"/>
                </a:solidFill>
                <a:latin typeface="Avenir Next" panose="020B0503020202020204" pitchFamily="34" charset="0"/>
              </a:rPr>
              <a:t>Tech 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3FA25-05F2-E248-A838-A68706644387}"/>
              </a:ext>
            </a:extLst>
          </p:cNvPr>
          <p:cNvSpPr txBox="1"/>
          <p:nvPr/>
        </p:nvSpPr>
        <p:spPr>
          <a:xfrm>
            <a:off x="9574246" y="2459504"/>
            <a:ext cx="21515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F4546"/>
                </a:solidFill>
                <a:latin typeface="Avenir Next" panose="020B0503020202020204" pitchFamily="34" charset="0"/>
              </a:rPr>
              <a:t>Google </a:t>
            </a:r>
          </a:p>
          <a:p>
            <a:pPr algn="ctr"/>
            <a:r>
              <a:rPr lang="en-US" sz="4000" b="1" dirty="0">
                <a:solidFill>
                  <a:srgbClr val="9F4546"/>
                </a:solidFill>
                <a:latin typeface="Avenir Next" panose="020B0503020202020204" pitchFamily="34" charset="0"/>
              </a:rPr>
              <a:t>Places</a:t>
            </a:r>
          </a:p>
          <a:p>
            <a:pPr algn="ctr"/>
            <a:r>
              <a:rPr lang="en-US" sz="4000" b="1" dirty="0">
                <a:solidFill>
                  <a:srgbClr val="9F4546"/>
                </a:solidFill>
                <a:latin typeface="Avenir Next" panose="020B0503020202020204" pitchFamily="34" charset="0"/>
              </a:rPr>
              <a:t>API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D8A246B-9C03-9640-889E-60E2C0FB7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9" t="24201" r="24747" b="12578"/>
          <a:stretch/>
        </p:blipFill>
        <p:spPr>
          <a:xfrm>
            <a:off x="593030" y="1642537"/>
            <a:ext cx="8270415" cy="4265709"/>
          </a:xfrm>
          <a:prstGeom prst="rect">
            <a:avLst/>
          </a:prstGeom>
        </p:spPr>
      </p:pic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5DC675D5-9DF3-0A4A-8744-5FA1CCF63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5"/>
    </mc:Choice>
    <mc:Fallback>
      <p:transition spd="slow" advTm="26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127</Words>
  <Application>Microsoft Macintosh PowerPoint</Application>
  <PresentationFormat>Widescreen</PresentationFormat>
  <Paragraphs>58</Paragraphs>
  <Slides>10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Avenir Book</vt:lpstr>
      <vt:lpstr>Avenir Next</vt:lpstr>
      <vt:lpstr>Calibri</vt:lpstr>
      <vt:lpstr>Calibri Light</vt:lpstr>
      <vt:lpstr>FUTURA MEDIUM</vt:lpstr>
      <vt:lpstr>Lucida Calligraphy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Atharva Kale</dc:creator>
  <cp:lastModifiedBy>Atharva Kale</cp:lastModifiedBy>
  <cp:revision>59</cp:revision>
  <dcterms:created xsi:type="dcterms:W3CDTF">2021-11-07T06:59:30Z</dcterms:created>
  <dcterms:modified xsi:type="dcterms:W3CDTF">2021-11-07T11:32:21Z</dcterms:modified>
</cp:coreProperties>
</file>